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254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14400"/>
            <a:ext cx="10058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  <a:latin typeface="メイリオ"/>
              </a:defRPr>
            </a:pPr>
            <a:r>
              <a:t>大切な家族を、確かな備えで守る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56032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0">
                <a:solidFill>
                  <a:srgbClr val="C99A2E"/>
                </a:solidFill>
                <a:latin typeface="メイリオ"/>
              </a:defRPr>
            </a:pPr>
            <a:r>
              <a:t>お客様とご家族のための、オーダーメイド生命保険プラン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75488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777777"/>
                </a:solidFill>
                <a:latin typeface="メイリオ"/>
              </a:defRPr>
            </a:pPr>
            <a:r>
              <a:t>担当: [担当者名]  |  [保険会社名]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A2A3A"/>
                </a:solidFill>
                <a:latin typeface="メイリオ"/>
              </a:defRPr>
            </a:pPr>
            <a:r>
              <a:t>もしもの時、ご家族の生活はどうなりますか？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645920"/>
            <a:ext cx="3200400" cy="2011680"/>
          </a:xfrm>
          <a:prstGeom prst="round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FFFFFF"/>
                </a:solidFill>
                <a:latin typeface="メイリオ"/>
              </a:defRPr>
            </a:pPr>
            <a:r>
              <a:t>収入の喪失</a:t>
            </a:r>
            <a:br/>
            <a:br/>
            <a:r>
              <a:t>一家の大黒柱に</a:t>
            </a:r>
            <a:br/>
            <a:r>
              <a:t>万が一があった場合</a:t>
            </a:r>
            <a:br/>
            <a:r>
              <a:t>ご家族の生活水準を</a:t>
            </a:r>
            <a:br/>
            <a:r>
              <a:t>どう維持しますか？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389120" y="1645920"/>
            <a:ext cx="3200400" cy="2011680"/>
          </a:xfrm>
          <a:prstGeom prst="round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FFFFFF"/>
                </a:solidFill>
                <a:latin typeface="メイリオ"/>
              </a:defRPr>
            </a:pPr>
            <a:r>
              <a:t>残されるローン</a:t>
            </a:r>
            <a:br/>
            <a:br/>
            <a:r>
              <a:t>住宅ローン・車のローン</a:t>
            </a:r>
            <a:br/>
            <a:r>
              <a:t>教育費 —</a:t>
            </a:r>
            <a:br/>
            <a:r>
              <a:t>悲しみの中でも</a:t>
            </a:r>
            <a:br/>
            <a:r>
              <a:t>返済は止まりません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503920" y="1645920"/>
            <a:ext cx="3200400" cy="2011680"/>
          </a:xfrm>
          <a:prstGeom prst="round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FFFFFF"/>
                </a:solidFill>
                <a:latin typeface="メイリオ"/>
              </a:defRPr>
            </a:pPr>
            <a:r>
              <a:t>将来の夢への影響</a:t>
            </a:r>
            <a:br/>
            <a:br/>
            <a:r>
              <a:t>お子様の進学資金</a:t>
            </a:r>
            <a:br/>
            <a:r>
              <a:t>老後の生活設計</a:t>
            </a:r>
            <a:br/>
            <a:r>
              <a:t>遺産の準備 —</a:t>
            </a:r>
            <a:br/>
            <a:r>
              <a:t>すべてが白紙に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972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777777"/>
                </a:solidFill>
                <a:latin typeface="メイリオ"/>
              </a:defRPr>
            </a:pPr>
            <a:r>
              <a:t>一般的に、ご家族の生活を維持するには世帯主の年収の10倍の保障が必要と言われています。しかし、日本の世帯の約40%が十分な保障を持っていません。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A2A3A"/>
                </a:solidFill>
                <a:latin typeface="メイリオ"/>
              </a:defRPr>
            </a:pPr>
            <a:r>
              <a:t>ライフステージに合わせた3つのプラン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645920"/>
            <a:ext cx="3200400" cy="3657600"/>
          </a:xfrm>
          <a:prstGeom prst="roundRect">
            <a:avLst/>
          </a:prstGeom>
          <a:solidFill>
            <a:srgbClr val="007B7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FFFFFF"/>
                </a:solidFill>
                <a:latin typeface="メイリオ"/>
              </a:defRPr>
            </a:pPr>
            <a:r>
              <a:t>定期保険</a:t>
            </a:r>
            <a:br/>
            <a:br/>
            <a:r>
              <a:t>一定期間の手頃な保障</a:t>
            </a:r>
            <a:br/>
            <a:br/>
            <a:r>
              <a:t>住宅ローンを抱える</a:t>
            </a:r>
            <a:br/>
            <a:r>
              <a:t>若いご家庭に最適</a:t>
            </a:r>
            <a:br/>
            <a:br/>
            <a:r>
              <a:t>月々2,500円から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389120" y="1645920"/>
            <a:ext cx="3200400" cy="3657600"/>
          </a:xfrm>
          <a:prstGeom prst="roundRect">
            <a:avLst/>
          </a:prstGeom>
          <a:solidFill>
            <a:srgbClr val="0D254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FFFFFF"/>
                </a:solidFill>
                <a:latin typeface="メイリオ"/>
              </a:defRPr>
            </a:pPr>
            <a:r>
              <a:t>終身保険</a:t>
            </a:r>
            <a:br/>
            <a:br/>
            <a:r>
              <a:t>一生涯の保障と</a:t>
            </a:r>
            <a:br/>
            <a:r>
              <a:t>貯蓄性を両立</a:t>
            </a:r>
            <a:br/>
            <a:br/>
            <a:r>
              <a:t>確実にご家族へ届く</a:t>
            </a:r>
            <a:br/>
            <a:r>
              <a:t>死亡保険金</a:t>
            </a:r>
            <a:br/>
            <a:br/>
            <a:r>
              <a:t>月々9,500円から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503920" y="1645920"/>
            <a:ext cx="3200400" cy="3657600"/>
          </a:xfrm>
          <a:prstGeom prst="roundRect">
            <a:avLst/>
          </a:prstGeom>
          <a:solidFill>
            <a:srgbClr val="C99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1A2A3A"/>
                </a:solidFill>
                <a:latin typeface="メイリオ"/>
              </a:defRPr>
            </a:pPr>
            <a:r>
              <a:t>変額保険</a:t>
            </a:r>
            <a:br/>
            <a:br/>
            <a:r>
              <a:t>保険料の柔軟な設定と</a:t>
            </a:r>
            <a:br/>
            <a:r>
              <a:t>保障額の調整が可能</a:t>
            </a:r>
            <a:br/>
            <a:br/>
            <a:r>
              <a:t>資産形成しながら</a:t>
            </a:r>
            <a:br/>
            <a:r>
              <a:t>万が一にも備える</a:t>
            </a:r>
            <a:br/>
            <a:br/>
            <a:r>
              <a:t>オーダーメイド設計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6692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777777"/>
                </a:solidFill>
                <a:latin typeface="メイリオ"/>
              </a:defRPr>
            </a:pPr>
            <a:r>
              <a:t>すべてのプランに無料の健康相談サービスと、お見積もり無料のコンサルテーションが含まれます。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A2A3A"/>
                </a:solidFill>
                <a:latin typeface="メイリオ"/>
              </a:defRPr>
            </a:pPr>
            <a:r>
              <a:t>お客様に選ばれる理由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645920"/>
            <a:ext cx="3200400" cy="1828800"/>
          </a:xfrm>
          <a:prstGeom prst="roundRect">
            <a:avLst/>
          </a:prstGeom>
          <a:solidFill>
            <a:srgbClr val="0D254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600">
                <a:solidFill>
                  <a:srgbClr val="FFFFFF"/>
                </a:solidFill>
                <a:latin typeface="メイリオ"/>
              </a:defRPr>
            </a:pPr>
            <a:r>
              <a:t>保険金支払率</a:t>
            </a:r>
            <a:br/>
            <a:r>
              <a:t>98.7%</a:t>
            </a:r>
            <a:br/>
            <a:r>
              <a:t>業界トップクラスの信頼性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389120" y="1645920"/>
            <a:ext cx="3200400" cy="1828800"/>
          </a:xfrm>
          <a:prstGeom prst="roundRect">
            <a:avLst/>
          </a:prstGeom>
          <a:solidFill>
            <a:srgbClr val="0D254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600">
                <a:solidFill>
                  <a:srgbClr val="FFFFFF"/>
                </a:solidFill>
                <a:latin typeface="メイリオ"/>
              </a:defRPr>
            </a:pPr>
            <a:r>
              <a:t>ご契約者数</a:t>
            </a:r>
            <a:br/>
            <a:r>
              <a:t>200万世帯以上</a:t>
            </a:r>
            <a:br/>
            <a:r>
              <a:t>創業75年の実績と信頼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503920" y="1645920"/>
            <a:ext cx="3200400" cy="1828800"/>
          </a:xfrm>
          <a:prstGeom prst="roundRect">
            <a:avLst/>
          </a:prstGeom>
          <a:solidFill>
            <a:srgbClr val="0D254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600">
                <a:solidFill>
                  <a:srgbClr val="FFFFFF"/>
                </a:solidFill>
                <a:latin typeface="メイリオ"/>
              </a:defRPr>
            </a:pPr>
            <a:r>
              <a:t>24時間365日</a:t>
            </a:r>
            <a:br/>
            <a:r>
              <a:t>サポート対応</a:t>
            </a:r>
            <a:br/>
            <a:r>
              <a:t>いざという時にすぐ頼れる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114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777777"/>
                </a:solidFill>
                <a:latin typeface="メイリオ"/>
              </a:defRPr>
            </a:pPr>
            <a:r>
              <a:t>「夫が突然亡くなった時、保険金はわずか5営業日で振り込まれました。悲しみの中、お金の心配をせずに済んだことが本当に救いでした」 — 2019年ご加入 S.M.様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254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1440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FFFFFF"/>
                </a:solidFill>
                <a:latin typeface="メイリオ"/>
              </a:defRPr>
            </a:pPr>
            <a:r>
              <a:t>あなただけのプランを、一緒に考えませんか？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743200" y="2560320"/>
            <a:ext cx="6400800" cy="2286000"/>
          </a:xfrm>
          <a:prstGeom prst="roundRect">
            <a:avLst/>
          </a:prstGeom>
          <a:solidFill>
            <a:srgbClr val="C99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800">
                <a:solidFill>
                  <a:srgbClr val="1A2A3A"/>
                </a:solidFill>
                <a:latin typeface="メイリオ"/>
              </a:defRPr>
            </a:pPr>
            <a:r>
              <a:t>無料の保障診断 — わずか15分で完了</a:t>
            </a:r>
            <a:br/>
            <a:r>
              <a:t>基本プランは医師の診査不要</a:t>
            </a:r>
            <a:br/>
            <a:r>
              <a:t>今の年齢で保険料を確定 — 年齢とともに上がります</a:t>
            </a:r>
            <a:br/>
            <a:br/>
            <a:r>
              <a:t>まずはお気軽にご相談ください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548640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777777"/>
                </a:solidFill>
                <a:latin typeface="メイリオ"/>
              </a:defRPr>
            </a:pPr>
            <a:r>
              <a:t>[担当者名]  |  [電話番号]  |  [メールアドレス]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