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1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731520"/>
            <a:ext cx="100584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800" b="1">
                <a:solidFill>
                  <a:srgbClr val="C99A2E"/>
                </a:solidFill>
                <a:latin typeface="Calibri"/>
              </a:defRPr>
            </a:pPr>
            <a:r>
              <a:t>THE MAISON AZURE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219456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400" b="0">
                <a:solidFill>
                  <a:srgbClr val="FFFFFF"/>
                </a:solidFill>
                <a:latin typeface="Calibri"/>
              </a:defRPr>
            </a:pPr>
            <a:r>
              <a:t>A Premier Investment Residence in the Heart of the City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347472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0">
                <a:solidFill>
                  <a:srgbClr val="777777"/>
                </a:solidFill>
                <a:latin typeface="Calibri"/>
              </a:defRPr>
            </a:pPr>
            <a:r>
              <a:t>42 Stories  |  168 Residences  |  Completion: Q4 2027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502920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0">
                <a:solidFill>
                  <a:srgbClr val="777777"/>
                </a:solidFill>
                <a:latin typeface="Calibri"/>
              </a:defRPr>
            </a:pPr>
            <a:r>
              <a:t>[Developer Name]  |  Exclusive Pre-Sale Presentation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1A1A1A"/>
                </a:solidFill>
                <a:latin typeface="Calibri"/>
              </a:defRPr>
            </a:pPr>
            <a:r>
              <a:t>Why Prime Real Estate Outperforms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731520" y="1645920"/>
            <a:ext cx="3200400" cy="2011680"/>
          </a:xfrm>
          <a:prstGeom prst="roundRect">
            <a:avLst/>
          </a:prstGeom>
          <a:solidFill>
            <a:srgbClr val="2C3E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FFFFFF"/>
                </a:solidFill>
                <a:latin typeface="Calibri"/>
              </a:defRPr>
            </a:pPr>
            <a:r>
              <a:t>Inflation Hedge</a:t>
            </a:r>
            <a:br/>
            <a:br/>
            <a:r>
              <a:t>Property values and rents</a:t>
            </a:r>
            <a:br/>
            <a:r>
              <a:t>rise with inflation</a:t>
            </a:r>
            <a:br/>
            <a:br/>
            <a:r>
              <a:t>Real assets protect</a:t>
            </a:r>
            <a:br/>
            <a:r>
              <a:t>purchasing power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389120" y="1645920"/>
            <a:ext cx="3200400" cy="2011680"/>
          </a:xfrm>
          <a:prstGeom prst="roundRect">
            <a:avLst/>
          </a:prstGeom>
          <a:solidFill>
            <a:srgbClr val="2C3E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FFFFFF"/>
                </a:solidFill>
                <a:latin typeface="Calibri"/>
              </a:defRPr>
            </a:pPr>
            <a:r>
              <a:t>Dual Income Streams</a:t>
            </a:r>
            <a:br/>
            <a:br/>
            <a:r>
              <a:t>Steady rental yield</a:t>
            </a:r>
            <a:br/>
            <a:r>
              <a:t>+ long-term capital gains</a:t>
            </a:r>
            <a:br/>
            <a:br/>
            <a:r>
              <a:t>Avg. net yield in this</a:t>
            </a:r>
            <a:br/>
            <a:r>
              <a:t>district: 4.2% p.a.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503920" y="1645920"/>
            <a:ext cx="3200400" cy="2011680"/>
          </a:xfrm>
          <a:prstGeom prst="roundRect">
            <a:avLst/>
          </a:prstGeom>
          <a:solidFill>
            <a:srgbClr val="2C3E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FFFFFF"/>
                </a:solidFill>
                <a:latin typeface="Calibri"/>
              </a:defRPr>
            </a:pPr>
            <a:r>
              <a:t>Tax Advantages</a:t>
            </a:r>
            <a:br/>
            <a:br/>
            <a:r>
              <a:t>Depreciation deductions</a:t>
            </a:r>
            <a:br/>
            <a:r>
              <a:t>Mortgage interest relief</a:t>
            </a:r>
            <a:br/>
            <a:r>
              <a:t>1031 exchange eligibility</a:t>
            </a:r>
            <a:br/>
            <a:br/>
            <a:r>
              <a:t>Consult your tax advisor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4389120"/>
            <a:ext cx="10972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0">
                <a:solidFill>
                  <a:srgbClr val="777777"/>
                </a:solidFill>
                <a:latin typeface="Calibri"/>
              </a:defRPr>
            </a:pPr>
            <a:r>
              <a:t>Over the past 20 years, prime urban condominiums in this district have appreciated at 6.8% annually — outpacing equities on a risk-adjusted basis.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6F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1A1A1A"/>
                </a:solidFill>
                <a:latin typeface="Calibri"/>
              </a:defRPr>
            </a:pPr>
            <a:r>
              <a:t>The Maison Azure — Property Highlights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731520" y="1645920"/>
            <a:ext cx="3200400" cy="3657600"/>
          </a:xfrm>
          <a:prstGeom prst="roundRect">
            <a:avLst/>
          </a:prstGeom>
          <a:solidFill>
            <a:srgbClr val="C99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1A1A1A"/>
                </a:solidFill>
                <a:latin typeface="Calibri"/>
              </a:defRPr>
            </a:pPr>
            <a:r>
              <a:t>Prime Location</a:t>
            </a:r>
            <a:br/>
            <a:br/>
            <a:r>
              <a:t>3 min walk to Central Station</a:t>
            </a:r>
            <a:br/>
            <a:r>
              <a:t>Surrounded by Fortune 500 HQs</a:t>
            </a:r>
            <a:br/>
            <a:br/>
            <a:r>
              <a:t>Walk Score: 98</a:t>
            </a:r>
            <a:br/>
            <a:r>
              <a:t>Transit Score: 100</a:t>
            </a:r>
            <a:br/>
            <a:br/>
            <a:r>
              <a:t>Peak rental demand zone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389120" y="1645920"/>
            <a:ext cx="3200400" cy="3657600"/>
          </a:xfrm>
          <a:prstGeom prst="roundRect">
            <a:avLst/>
          </a:prstGeom>
          <a:solidFill>
            <a:srgbClr val="C99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1A1A1A"/>
                </a:solidFill>
                <a:latin typeface="Calibri"/>
              </a:defRPr>
            </a:pPr>
            <a:r>
              <a:t>Premium Specifications</a:t>
            </a:r>
            <a:br/>
            <a:br/>
            <a:r>
              <a:t>3.2m ceiling height</a:t>
            </a:r>
            <a:br/>
            <a:r>
              <a:t>Floor-to-ceiling windows</a:t>
            </a:r>
            <a:br/>
            <a:r>
              <a:t>Imported Italian marble</a:t>
            </a:r>
            <a:br/>
            <a:br/>
            <a:r>
              <a:t>Smart home integration</a:t>
            </a:r>
            <a:br/>
            <a:r>
              <a:t>EV charging on all floors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503920" y="1645920"/>
            <a:ext cx="3200400" cy="3657600"/>
          </a:xfrm>
          <a:prstGeom prst="roundRect">
            <a:avLst/>
          </a:prstGeom>
          <a:solidFill>
            <a:srgbClr val="C99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1A1A1A"/>
                </a:solidFill>
                <a:latin typeface="Calibri"/>
              </a:defRPr>
            </a:pPr>
            <a:r>
              <a:t>Amenities &amp; Services</a:t>
            </a:r>
            <a:br/>
            <a:br/>
            <a:r>
              <a:t>24/7 concierge</a:t>
            </a:r>
            <a:br/>
            <a:r>
              <a:t>Rooftop lounge &amp; pool</a:t>
            </a:r>
            <a:br/>
            <a:r>
              <a:t>Private gym &amp; spa</a:t>
            </a:r>
            <a:br/>
            <a:br/>
            <a:r>
              <a:t>Tenant leasing service</a:t>
            </a:r>
            <a:br/>
            <a:r>
              <a:t>Property management included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566928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777777"/>
                </a:solidFill>
                <a:latin typeface="Calibri"/>
              </a:defRPr>
            </a:pPr>
            <a:r>
              <a:t>Architect: [Name]  |  Interior Design: [Name]  |  Expected occupancy rate: 97%+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1A1A1A"/>
                </a:solidFill>
                <a:latin typeface="Calibri"/>
              </a:defRPr>
            </a:pPr>
            <a:r>
              <a:t>Investment Returns: A Clear Path to Wealth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731520" y="1645920"/>
            <a:ext cx="5029200" cy="1828800"/>
          </a:xfrm>
          <a:prstGeom prst="roundRect">
            <a:avLst/>
          </a:prstGeom>
          <a:solidFill>
            <a:srgbClr val="2C3E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500">
                <a:solidFill>
                  <a:srgbClr val="FFFFFF"/>
                </a:solidFill>
                <a:latin typeface="Calibri"/>
              </a:defRPr>
            </a:pPr>
            <a:r>
              <a:t>Studio (480 sq ft) — From $520,000</a:t>
            </a:r>
            <a:br/>
            <a:br/>
            <a:r>
              <a:t>Projected monthly rent: $2,800</a:t>
            </a:r>
            <a:br/>
            <a:r>
              <a:t>Gross yield: 6.5%</a:t>
            </a:r>
            <a:br/>
            <a:r>
              <a:t>Net yield after costs: 4.8%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400800" y="1645920"/>
            <a:ext cx="5029200" cy="1828800"/>
          </a:xfrm>
          <a:prstGeom prst="roundRect">
            <a:avLst/>
          </a:prstGeom>
          <a:solidFill>
            <a:srgbClr val="2C3E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500">
                <a:solidFill>
                  <a:srgbClr val="FFFFFF"/>
                </a:solidFill>
                <a:latin typeface="Calibri"/>
              </a:defRPr>
            </a:pPr>
            <a:r>
              <a:t>1-Bedroom (720 sq ft) — From $780,000</a:t>
            </a:r>
            <a:br/>
            <a:br/>
            <a:r>
              <a:t>Projected monthly rent: $4,200</a:t>
            </a:r>
            <a:br/>
            <a:r>
              <a:t>Gross yield: 6.5%</a:t>
            </a:r>
            <a:br/>
            <a:r>
              <a:t>Net yield after costs: 4.9%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3840480"/>
            <a:ext cx="10698480" cy="1371600"/>
          </a:xfrm>
          <a:prstGeom prst="roundRect">
            <a:avLst/>
          </a:prstGeom>
          <a:solidFill>
            <a:srgbClr val="1B7A4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FFFFFF"/>
                </a:solidFill>
                <a:latin typeface="Calibri"/>
              </a:defRPr>
            </a:pPr>
            <a:r>
              <a:t>10-Year Projection (1BR unit, 60% LTV financing at 3.5%)</a:t>
            </a:r>
            <a:br/>
            <a:br/>
            <a:r>
              <a:t>Total rental income: ~$504,000  |  Projected appreciation: +45%  |  Estimated equity growth: $855,000</a:t>
            </a:r>
            <a:br/>
            <a:r>
              <a:t>Leverage amplifies returns: 18.2% annualized return on equity invested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566928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777777"/>
                </a:solidFill>
                <a:latin typeface="Calibri"/>
              </a:defRPr>
            </a:pPr>
            <a:r>
              <a:t>Projections are illustrative. Actual returns depend on market conditions, occupancy rates, and financing terms.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1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731520"/>
            <a:ext cx="100584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600" b="1">
                <a:solidFill>
                  <a:srgbClr val="C99A2E"/>
                </a:solidFill>
                <a:latin typeface="Calibri"/>
              </a:defRPr>
            </a:pPr>
            <a:r>
              <a:t>Secure Your Unit at Pre-Launch Pricing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2743200" y="2194560"/>
            <a:ext cx="6400800" cy="2743200"/>
          </a:xfrm>
          <a:prstGeom prst="roundRect">
            <a:avLst/>
          </a:prstGeom>
          <a:solidFill>
            <a:srgbClr val="2C3E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700">
                <a:solidFill>
                  <a:srgbClr val="FFFFFF"/>
                </a:solidFill>
                <a:latin typeface="Calibri"/>
              </a:defRPr>
            </a:pPr>
            <a:r>
              <a:t>Only 28 units released in this tranche</a:t>
            </a:r>
            <a:br/>
            <a:br/>
            <a:r>
              <a:t>Pre-launch discount: 8% below projected market value</a:t>
            </a:r>
            <a:br/>
            <a:r>
              <a:t>Flexible payment plan: 10/10/10/70 structure</a:t>
            </a:r>
            <a:br/>
            <a:r>
              <a:t>Priority floor &amp; unit selection</a:t>
            </a:r>
            <a:br/>
            <a:br/>
            <a:r>
              <a:t>Private viewing available this week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548640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0">
                <a:solidFill>
                  <a:srgbClr val="777777"/>
                </a:solidFill>
                <a:latin typeface="Calibri"/>
              </a:defRPr>
            </a:pPr>
            <a:r>
              <a:t>[Agent Name]  |  [Phone]  |  [Email]  |  By appointment only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