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73152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C99A2E"/>
                </a:solidFill>
                <a:latin typeface="メイリオ"/>
              </a:defRPr>
            </a:pPr>
            <a:r>
              <a:t>THE MAISON AZURE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1945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FFFFFF"/>
                </a:solidFill>
                <a:latin typeface="メイリオ"/>
              </a:defRPr>
            </a:pPr>
            <a:r>
              <a:t>都心一等地に誕生する、プレミアム投資レジデンス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4747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777777"/>
                </a:solidFill>
                <a:latin typeface="メイリオ"/>
              </a:defRPr>
            </a:pPr>
            <a:r>
              <a:t>地上42階  |  全168戸  |  竣工予定: 2027年第4四半期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777777"/>
                </a:solidFill>
                <a:latin typeface="メイリオ"/>
              </a:defRPr>
            </a:pPr>
            <a:r>
              <a:t>[デベロッパー名]  |  先行販売プレゼンテーション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A1A1A"/>
                </a:solidFill>
                <a:latin typeface="メイリオ"/>
              </a:defRPr>
            </a:pPr>
            <a:r>
              <a:t>都心プレミアム不動産が選ばれる理由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645920"/>
            <a:ext cx="3200400" cy="2011680"/>
          </a:xfrm>
          <a:prstGeom prst="round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インフレヘッジ</a:t>
            </a:r>
            <a:br/>
            <a:br/>
            <a:r>
              <a:t>不動産価格と賃料は</a:t>
            </a:r>
            <a:br/>
            <a:r>
              <a:t>物価上昇に連動</a:t>
            </a:r>
            <a:br/>
            <a:br/>
            <a:r>
              <a:t>実物資産が</a:t>
            </a:r>
            <a:br/>
            <a:r>
              <a:t>購買力を守る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389120" y="1645920"/>
            <a:ext cx="3200400" cy="2011680"/>
          </a:xfrm>
          <a:prstGeom prst="round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二重の収益源</a:t>
            </a:r>
            <a:br/>
            <a:br/>
            <a:r>
              <a:t>安定した賃料収入と</a:t>
            </a:r>
            <a:br/>
            <a:r>
              <a:t>長期的なキャピタルゲイン</a:t>
            </a:r>
            <a:br/>
            <a:br/>
            <a:r>
              <a:t>本エリアの平均</a:t>
            </a:r>
            <a:br/>
            <a:r>
              <a:t>実質利回り: 年4.2%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503920" y="1645920"/>
            <a:ext cx="3200400" cy="2011680"/>
          </a:xfrm>
          <a:prstGeom prst="round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税制上の優位性</a:t>
            </a:r>
            <a:br/>
            <a:br/>
            <a:r>
              <a:t>減価償却による節税</a:t>
            </a:r>
            <a:br/>
            <a:r>
              <a:t>ローン金利の損益通算</a:t>
            </a:r>
            <a:br/>
            <a:r>
              <a:t>相続税評価額の圧縮</a:t>
            </a:r>
            <a:br/>
            <a:br/>
            <a:r>
              <a:t>詳細は税理士にご相談を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972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777777"/>
                </a:solidFill>
                <a:latin typeface="メイリオ"/>
              </a:defRPr>
            </a:pPr>
            <a:r>
              <a:t>過去20年間、本エリアの都心プレミアムマンションは年率6.8%で資産価値が上昇しており、リスク調整後のリターンで株式を上回っています。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6F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A1A1A"/>
                </a:solidFill>
                <a:latin typeface="メイリオ"/>
              </a:defRPr>
            </a:pPr>
            <a:r>
              <a:t>THE MAISON AZURE — 物件の特長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645920"/>
            <a:ext cx="3200400" cy="3657600"/>
          </a:xfrm>
          <a:prstGeom prst="roundRect">
            <a:avLst/>
          </a:prstGeom>
          <a:solidFill>
            <a:srgbClr val="C99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1A1A1A"/>
                </a:solidFill>
                <a:latin typeface="メイリオ"/>
              </a:defRPr>
            </a:pPr>
            <a:r>
              <a:t>圧倒的な立地</a:t>
            </a:r>
            <a:br/>
            <a:br/>
            <a:r>
              <a:t>中央駅から徒歩3分</a:t>
            </a:r>
            <a:br/>
            <a:r>
              <a:t>フォーチュン500本社が集積</a:t>
            </a:r>
            <a:br/>
            <a:br/>
            <a:r>
              <a:t>ウォークスコア: 98</a:t>
            </a:r>
            <a:br/>
            <a:r>
              <a:t>トランジットスコア: 100</a:t>
            </a:r>
            <a:br/>
            <a:br/>
            <a:r>
              <a:t>賃貸需要が最も高いエリア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389120" y="1645920"/>
            <a:ext cx="3200400" cy="3657600"/>
          </a:xfrm>
          <a:prstGeom prst="roundRect">
            <a:avLst/>
          </a:prstGeom>
          <a:solidFill>
            <a:srgbClr val="C99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1A1A1A"/>
                </a:solidFill>
                <a:latin typeface="メイリオ"/>
              </a:defRPr>
            </a:pPr>
            <a:r>
              <a:t>最上級の仕様</a:t>
            </a:r>
            <a:br/>
            <a:br/>
            <a:r>
              <a:t>天井高3.2m</a:t>
            </a:r>
            <a:br/>
            <a:r>
              <a:t>フロアトゥシーリング窓</a:t>
            </a:r>
            <a:br/>
            <a:r>
              <a:t>イタリア産大理石使用</a:t>
            </a:r>
            <a:br/>
            <a:br/>
            <a:r>
              <a:t>スマートホーム完備</a:t>
            </a:r>
            <a:br/>
            <a:r>
              <a:t>全フロアにEV充電設備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503920" y="1645920"/>
            <a:ext cx="3200400" cy="3657600"/>
          </a:xfrm>
          <a:prstGeom prst="roundRect">
            <a:avLst/>
          </a:prstGeom>
          <a:solidFill>
            <a:srgbClr val="C99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1A1A1A"/>
                </a:solidFill>
                <a:latin typeface="メイリオ"/>
              </a:defRPr>
            </a:pPr>
            <a:r>
              <a:t>充実の共用施設</a:t>
            </a:r>
            <a:br/>
            <a:br/>
            <a:r>
              <a:t>24時間コンシェルジュ</a:t>
            </a:r>
            <a:br/>
            <a:r>
              <a:t>屋上ラウンジ＆プール</a:t>
            </a:r>
            <a:br/>
            <a:r>
              <a:t>プライベートジム＆スパ</a:t>
            </a:r>
            <a:br/>
            <a:br/>
            <a:r>
              <a:t>テナント募集代行</a:t>
            </a:r>
            <a:br/>
            <a:r>
              <a:t>物件管理サービス付き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6692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777777"/>
                </a:solidFill>
                <a:latin typeface="メイリオ"/>
              </a:defRPr>
            </a:pPr>
            <a:r>
              <a:t>設計: [建築家名]  |  内装: [デザイナー名]  |  想定入居率: 97%以上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A1A1A"/>
                </a:solidFill>
                <a:latin typeface="メイリオ"/>
              </a:defRPr>
            </a:pPr>
            <a:r>
              <a:t>収益シミュレーション: 資産形成への明確な道筋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645920"/>
            <a:ext cx="5029200" cy="1828800"/>
          </a:xfrm>
          <a:prstGeom prst="round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500">
                <a:solidFill>
                  <a:srgbClr val="FFFFFF"/>
                </a:solidFill>
                <a:latin typeface="メイリオ"/>
              </a:defRPr>
            </a:pPr>
            <a:r>
              <a:t>スタジオタイプ（45㎡）— 5,200万円〜</a:t>
            </a:r>
            <a:br/>
            <a:br/>
            <a:r>
              <a:t>想定月額賃料: 28万円</a:t>
            </a:r>
            <a:br/>
            <a:r>
              <a:t>表面利回り: 6.5%</a:t>
            </a:r>
            <a:br/>
            <a:r>
              <a:t>諸経費控除後実質利回り: 4.8%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0" y="1645920"/>
            <a:ext cx="5029200" cy="1828800"/>
          </a:xfrm>
          <a:prstGeom prst="round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500">
                <a:solidFill>
                  <a:srgbClr val="FFFFFF"/>
                </a:solidFill>
                <a:latin typeface="メイリオ"/>
              </a:defRPr>
            </a:pPr>
            <a:r>
              <a:t>1ベッドルーム（67㎡）— 7,800万円〜</a:t>
            </a:r>
            <a:br/>
            <a:br/>
            <a:r>
              <a:t>想定月額賃料: 42万円</a:t>
            </a:r>
            <a:br/>
            <a:r>
              <a:t>表面利回り: 6.5%</a:t>
            </a:r>
            <a:br/>
            <a:r>
              <a:t>諸経費控除後実質利回り: 4.9%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3840480"/>
            <a:ext cx="10698480" cy="1371600"/>
          </a:xfrm>
          <a:prstGeom prst="roundRect">
            <a:avLst/>
          </a:prstGeom>
          <a:solidFill>
            <a:srgbClr val="1B7A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10年間収益試算（1BR / 借入比率60% / 金利3.5%）</a:t>
            </a:r>
            <a:br/>
            <a:br/>
            <a:r>
              <a:t>累計賃料収入: 約5,040万円  |  想定値上がり益: +45%  |  自己資本成長額: 約8,550万円</a:t>
            </a:r>
            <a:br/>
            <a:r>
              <a:t>レバレッジ効果: 自己資本ベースの年率リターン 18.2%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6692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777777"/>
                </a:solidFill>
                <a:latin typeface="メイリオ"/>
              </a:defRPr>
            </a:pPr>
            <a:r>
              <a:t>※上記は試算であり、実際のリターンは市場環境・入居率・融資条件により変動します。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73152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C99A2E"/>
                </a:solidFill>
                <a:latin typeface="メイリオ"/>
              </a:defRPr>
            </a:pPr>
            <a:r>
              <a:t>先行販売価格でのご購入枠を確保してください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743200" y="2194560"/>
            <a:ext cx="6400800" cy="2743200"/>
          </a:xfrm>
          <a:prstGeom prst="round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700">
                <a:solidFill>
                  <a:srgbClr val="FFFFFF"/>
                </a:solidFill>
                <a:latin typeface="メイリオ"/>
              </a:defRPr>
            </a:pPr>
            <a:r>
              <a:t>本トランシェの販売は28戸限定</a:t>
            </a:r>
            <a:br/>
            <a:br/>
            <a:r>
              <a:t>先行販売特別価格: 想定市場価格より8%ディスカウント</a:t>
            </a:r>
            <a:br/>
            <a:r>
              <a:t>柔軟な支払いプラン: 10/10/10/70スキーム</a:t>
            </a:r>
            <a:br/>
            <a:r>
              <a:t>優先的な階数・住戸のご選択</a:t>
            </a:r>
            <a:br/>
            <a:br/>
            <a:r>
              <a:t>今週中にプライベート内覧をご案内可能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548640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777777"/>
                </a:solidFill>
                <a:latin typeface="メイリオ"/>
              </a:defRPr>
            </a:pPr>
            <a:r>
              <a:t>[担当者名]  |  [電話番号]  |  [メールアドレス]  |  完全予約制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