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C2D4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914400"/>
            <a:ext cx="100584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200" b="1">
                <a:solidFill>
                  <a:srgbClr val="FFFFFF"/>
                </a:solidFill>
                <a:latin typeface="メイリオ"/>
              </a:defRPr>
            </a:pPr>
            <a:r>
              <a:t>VELOXA（ベロキサニブ）50mg / 100mg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2377440"/>
            <a:ext cx="10058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 b="0">
                <a:solidFill>
                  <a:srgbClr val="80CBC4"/>
                </a:solidFill>
                <a:latin typeface="メイリオ"/>
              </a:defRPr>
            </a:pPr>
            <a:r>
              <a:t>中等度〜重度の関節リウマチに対する次世代JAK阻害薬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75488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666666"/>
                </a:solidFill>
                <a:latin typeface="メイリオ"/>
              </a:defRPr>
            </a:pPr>
            <a:r>
              <a:t>[MR名]  |  [製薬会社名]  |  医療従事者向け資料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1A1A2E"/>
                </a:solidFill>
                <a:latin typeface="メイリオ"/>
              </a:defRPr>
            </a:pPr>
            <a:r>
              <a:t>RA治療における未充足ニーズ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731520" y="1645920"/>
            <a:ext cx="3200400" cy="2011680"/>
          </a:xfrm>
          <a:prstGeom prst="roundRect">
            <a:avLst/>
          </a:prstGeom>
          <a:solidFill>
            <a:srgbClr val="C62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FFFFFF"/>
                </a:solidFill>
                <a:latin typeface="メイリオ"/>
              </a:defRPr>
            </a:pPr>
            <a:r>
              <a:t>不十分な治療効果</a:t>
            </a:r>
            <a:br/>
            <a:br/>
            <a:r>
              <a:t>従来型DMARDs投与中の</a:t>
            </a:r>
            <a:br/>
            <a:r>
              <a:t>患者の約40%が</a:t>
            </a:r>
            <a:br/>
            <a:r>
              <a:t>寛解（ACR50）に</a:t>
            </a:r>
            <a:br/>
            <a:r>
              <a:t>到達できていない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389120" y="1645920"/>
            <a:ext cx="3200400" cy="2011680"/>
          </a:xfrm>
          <a:prstGeom prst="roundRect">
            <a:avLst/>
          </a:prstGeom>
          <a:solidFill>
            <a:srgbClr val="EF6C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FFFFFF"/>
                </a:solidFill>
                <a:latin typeface="メイリオ"/>
              </a:defRPr>
            </a:pPr>
            <a:r>
              <a:t>安全性への懸念</a:t>
            </a:r>
            <a:br/>
            <a:br/>
            <a:r>
              <a:t>既存JAK阻害薬の</a:t>
            </a:r>
            <a:br/>
            <a:r>
              <a:t>心血管・VTEリスク警告が</a:t>
            </a:r>
            <a:br/>
            <a:r>
              <a:t>処方をためらわせる</a:t>
            </a:r>
            <a:br/>
            <a:r>
              <a:t>要因となっている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503920" y="1645920"/>
            <a:ext cx="3200400" cy="2011680"/>
          </a:xfrm>
          <a:prstGeom prst="round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FFFFFF"/>
                </a:solidFill>
                <a:latin typeface="メイリオ"/>
              </a:defRPr>
            </a:pPr>
            <a:r>
              <a:t>患者負担</a:t>
            </a:r>
            <a:br/>
            <a:br/>
            <a:r>
              <a:t>疼痛・倦怠感・関節破壊が</a:t>
            </a:r>
            <a:br/>
            <a:r>
              <a:t>日常生活機能に影響</a:t>
            </a:r>
            <a:br/>
            <a:br/>
            <a:r>
              <a:t>早期の積極的治療が</a:t>
            </a:r>
            <a:br/>
            <a:r>
              <a:t>長期予後を改善する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4389120"/>
            <a:ext cx="10972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666666"/>
                </a:solidFill>
                <a:latin typeface="メイリオ"/>
              </a:defRPr>
            </a:pPr>
            <a:r>
              <a:t>臨床現場では、強力な有効性を維持しつつ、特に心血管系・血栓塞栓症リスクにおいて良好な安全性プロファイルを持つJAK阻害薬が求められています。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000" b="1">
                <a:solidFill>
                  <a:srgbClr val="1A1A2E"/>
                </a:solidFill>
                <a:latin typeface="メイリオ"/>
              </a:defRPr>
            </a:pPr>
            <a:r>
              <a:t>VELOXA 第III相試験 有効性: VELOCITY-1試験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731520" y="1645920"/>
            <a:ext cx="3200400" cy="3657600"/>
          </a:xfrm>
          <a:prstGeom prst="round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FFFFFF"/>
                </a:solidFill>
                <a:latin typeface="メイリオ"/>
              </a:defRPr>
            </a:pPr>
            <a:r>
              <a:t>12週時 ACR50達成率</a:t>
            </a:r>
            <a:br/>
            <a:br/>
            <a:r>
              <a:t>VELOXA 100mg: 67%</a:t>
            </a:r>
            <a:br/>
            <a:r>
              <a:t>実薬対照: 49%</a:t>
            </a:r>
            <a:br/>
            <a:r>
              <a:t>プラセボ: 15%</a:t>
            </a:r>
            <a:br/>
            <a:br/>
            <a:r>
              <a:t>p &lt; 0.001 vs プラセボ</a:t>
            </a:r>
            <a:br/>
            <a:r>
              <a:t>p = 0.003 vs 実薬対照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389120" y="1645920"/>
            <a:ext cx="3200400" cy="3657600"/>
          </a:xfrm>
          <a:prstGeom prst="round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FFFFFF"/>
                </a:solidFill>
                <a:latin typeface="メイリオ"/>
              </a:defRPr>
            </a:pPr>
            <a:r>
              <a:t>DAS28-CRP寛解率</a:t>
            </a:r>
            <a:br/>
            <a:br/>
            <a:r>
              <a:t>24週時の寛解達成率:</a:t>
            </a:r>
            <a:br/>
            <a:r>
              <a:t>VELOXA: 42%</a:t>
            </a:r>
            <a:br/>
            <a:r>
              <a:t>実薬対照: 28%</a:t>
            </a:r>
            <a:br/>
            <a:br/>
            <a:r>
              <a:t>効果発現が速い</a:t>
            </a:r>
            <a:br/>
            <a:r>
              <a:t>— 2週目から有意差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503920" y="1645920"/>
            <a:ext cx="3200400" cy="3657600"/>
          </a:xfrm>
          <a:prstGeom prst="round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FFFFFF"/>
                </a:solidFill>
                <a:latin typeface="メイリオ"/>
              </a:defRPr>
            </a:pPr>
            <a:r>
              <a:t>関節破壊の抑制</a:t>
            </a:r>
            <a:br/>
            <a:br/>
            <a:r>
              <a:t>52週時の関節破壊進行を</a:t>
            </a:r>
            <a:br/>
            <a:r>
              <a:t>有意に抑制</a:t>
            </a:r>
            <a:br/>
            <a:br/>
            <a:r>
              <a:t>mTSSの変化量:</a:t>
            </a:r>
            <a:br/>
            <a:r>
              <a:t>VELOXA: +0.3</a:t>
            </a:r>
            <a:br/>
            <a:r>
              <a:t>実薬対照: +1.2</a:t>
            </a:r>
            <a:br/>
            <a:r>
              <a:t>p = 0.001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566928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666666"/>
                </a:solidFill>
                <a:latin typeface="メイリオ"/>
              </a:defRPr>
            </a:pPr>
            <a:r>
              <a:t>N=1,247 MTX効果不十分の中等度〜重度RA成人患者。詳細データ: [論文引用情報]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000" b="1">
                <a:solidFill>
                  <a:srgbClr val="1A1A2E"/>
                </a:solidFill>
                <a:latin typeface="メイリオ"/>
              </a:defRPr>
            </a:pPr>
            <a:r>
              <a:t>安全性プロファイル: 心血管リスクに配慮した設計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731520" y="1645920"/>
            <a:ext cx="5029200" cy="1828800"/>
          </a:xfrm>
          <a:prstGeom prst="roundRect">
            <a:avLst/>
          </a:prstGeom>
          <a:solidFill>
            <a:srgbClr val="2E7D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FFFFFF"/>
                </a:solidFill>
                <a:latin typeface="メイリオ"/>
              </a:defRPr>
            </a:pPr>
            <a:r>
              <a:t>心血管系の安全性</a:t>
            </a:r>
            <a:br/>
            <a:br/>
            <a:r>
              <a:t>MACE発生率: 0.3%（実薬対照0.5%）</a:t>
            </a:r>
            <a:br/>
            <a:r>
              <a:t>52週データでCV事象増加のシグナルなし</a:t>
            </a:r>
            <a:br/>
            <a:r>
              <a:t>統合解析: HR 0.72 (95% CI: 0.38–1.35)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400800" y="1645920"/>
            <a:ext cx="5029200" cy="1828800"/>
          </a:xfrm>
          <a:prstGeom prst="roundRect">
            <a:avLst/>
          </a:prstGeom>
          <a:solidFill>
            <a:srgbClr val="2E7D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FFFFFF"/>
                </a:solidFill>
                <a:latin typeface="メイリオ"/>
              </a:defRPr>
            </a:pPr>
            <a:r>
              <a:t>VTEリスク</a:t>
            </a:r>
            <a:br/>
            <a:br/>
            <a:r>
              <a:t>DVT/PE発生率: 0.1%</a:t>
            </a:r>
            <a:br/>
            <a:r>
              <a:t>プラセボ群と同等</a:t>
            </a:r>
            <a:br/>
            <a:r>
              <a:t>用量依存性の増加は認められず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4114800"/>
            <a:ext cx="109728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600">
                <a:solidFill>
                  <a:srgbClr val="666666"/>
                </a:solidFill>
                <a:latin typeface="メイリオ"/>
              </a:defRPr>
            </a:pPr>
            <a:r>
              <a:t>• 主な有害事象: 上気道感染（8%）、頭痛（5%）、悪心（3%）</a:t>
            </a:r>
          </a:p>
          <a:p>
            <a:pPr>
              <a:spcAft>
                <a:spcPts val="800"/>
              </a:spcAft>
              <a:defRPr sz="1600">
                <a:solidFill>
                  <a:srgbClr val="666666"/>
                </a:solidFill>
                <a:latin typeface="メイリオ"/>
              </a:defRPr>
            </a:pPr>
            <a:r>
              <a:t>• 重篤な感染症発生率: 2.1% — JAK阻害薬クラスと同等</a:t>
            </a:r>
          </a:p>
          <a:p>
            <a:pPr>
              <a:spcAft>
                <a:spcPts val="800"/>
              </a:spcAft>
              <a:defRPr sz="1600">
                <a:solidFill>
                  <a:srgbClr val="666666"/>
                </a:solidFill>
                <a:latin typeface="メイリオ"/>
              </a:defRPr>
            </a:pPr>
            <a:r>
              <a:t>• 52週間の非盲検延長試験（N=890）で新たな安全性シグナルなし</a:t>
            </a:r>
          </a:p>
          <a:p>
            <a:pPr>
              <a:spcAft>
                <a:spcPts val="800"/>
              </a:spcAft>
              <a:defRPr sz="1600">
                <a:solidFill>
                  <a:srgbClr val="666666"/>
                </a:solidFill>
                <a:latin typeface="メイリオ"/>
              </a:defRPr>
            </a:pPr>
            <a:r>
              <a:t>• 完全な安全性情報は添付文書をご参照ください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C2D4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54864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600" b="1">
                <a:solidFill>
                  <a:srgbClr val="FFFFFF"/>
                </a:solidFill>
                <a:latin typeface="メイリオ"/>
              </a:defRPr>
            </a:pPr>
            <a:r>
              <a:t>VELOXA: 確かな有効性と安心の安全性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731520" y="1645920"/>
            <a:ext cx="5029200" cy="3200400"/>
          </a:xfrm>
          <a:prstGeom prst="round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500">
                <a:solidFill>
                  <a:srgbClr val="FFFFFF"/>
                </a:solidFill>
                <a:latin typeface="メイリオ"/>
              </a:defRPr>
            </a:pPr>
            <a:r>
              <a:t>主なポイント</a:t>
            </a:r>
            <a:br/>
            <a:br/>
            <a:r>
              <a:t>実薬対照に対する優越性（ACR50）</a:t>
            </a:r>
            <a:br/>
            <a:r>
              <a:t>2週目からの速やかな効果発現</a:t>
            </a:r>
            <a:br/>
            <a:r>
              <a:t>関節破壊進行の有意な抑制</a:t>
            </a:r>
            <a:br/>
            <a:r>
              <a:t>良好なCV・VTE安全性プロファイル</a:t>
            </a:r>
            <a:br/>
            <a:r>
              <a:t>1日1回の経口投与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400800" y="1645920"/>
            <a:ext cx="5029200" cy="3200400"/>
          </a:xfrm>
          <a:prstGeom prst="roundRect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500">
                <a:solidFill>
                  <a:srgbClr val="FFFFFF"/>
                </a:solidFill>
                <a:latin typeface="メイリオ"/>
              </a:defRPr>
            </a:pPr>
            <a:r>
              <a:t>先生へのご案内</a:t>
            </a:r>
            <a:br/>
            <a:br/>
            <a:r>
              <a:t>添付文書（完全版）</a:t>
            </a:r>
            <a:br/>
            <a:r>
              <a:t>患者サポートプログラムのご案内</a:t>
            </a:r>
            <a:br/>
            <a:r>
              <a:t>サンプル請求書</a:t>
            </a:r>
            <a:br/>
            <a:r>
              <a:t>メディカルインフォメーション</a:t>
            </a:r>
            <a:br/>
            <a:br/>
            <a:r>
              <a:t>本日お持ちしております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5303520"/>
            <a:ext cx="109728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666666"/>
                </a:solidFill>
                <a:latin typeface="メイリオ"/>
              </a:defRPr>
            </a:pPr>
            <a:r>
              <a:t>[MR名]  |  [電話番号]  |  [メールアドレス]  |  添付文書: veloxa.example.com/pi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