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6323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FFD43B"/>
                </a:solidFill>
                <a:latin typeface="メイリオ"/>
              </a:defRPr>
            </a:pPr>
            <a:r>
              <a:t>Python入門講座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FFFFFF"/>
                </a:solidFill>
                <a:latin typeface="メイリオ"/>
              </a:defRPr>
            </a:pPr>
            <a:r>
              <a:t>第1回: はじめてのプログラミング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720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666666"/>
                </a:solidFill>
                <a:latin typeface="メイリオ"/>
              </a:defRPr>
            </a:pPr>
            <a:r>
              <a:t>この講座を終えると、Pythonで簡単なプログラムが書けるようになります。プログラミング未経験でも大丈夫です。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263238"/>
                </a:solidFill>
                <a:latin typeface="メイリオ"/>
              </a:defRPr>
            </a:pPr>
            <a:r>
              <a:t>Pythonとは？ なぜ今学ぶのか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2011680"/>
          </a:xfrm>
          <a:prstGeom prst="roundRect">
            <a:avLst/>
          </a:prstGeom>
          <a:solidFill>
            <a:srgbClr val="306E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読みやすい</a:t>
            </a:r>
            <a:br/>
            <a:br/>
            <a:r>
              <a:t>英語に近い文法で</a:t>
            </a:r>
            <a:br/>
            <a:r>
              <a:t>初心者でも直感的に</a:t>
            </a:r>
            <a:br/>
            <a:r>
              <a:t>コードが理解できる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2011680"/>
          </a:xfrm>
          <a:prstGeom prst="roundRect">
            <a:avLst/>
          </a:prstGeom>
          <a:solidFill>
            <a:srgbClr val="306E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汎用性が高い</a:t>
            </a:r>
            <a:br/>
            <a:br/>
            <a:r>
              <a:t>Web開発・データ分析</a:t>
            </a:r>
            <a:br/>
            <a:r>
              <a:t>AI・自動化</a:t>
            </a:r>
            <a:br/>
            <a:r>
              <a:t>なんでもできる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2011680"/>
          </a:xfrm>
          <a:prstGeom prst="roundRect">
            <a:avLst/>
          </a:prstGeom>
          <a:solidFill>
            <a:srgbClr val="306E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求人数No.1</a:t>
            </a:r>
            <a:br/>
            <a:br/>
            <a:r>
              <a:t>2026年プログラミング言語</a:t>
            </a:r>
            <a:br/>
            <a:r>
              <a:t>求人ランキング1位</a:t>
            </a:r>
            <a:br/>
            <a:r>
              <a:t>年収中央値650万円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972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666666"/>
                </a:solidFill>
                <a:latin typeface="メイリオ"/>
              </a:defRPr>
            </a:pPr>
            <a:r>
              <a:t>Instagram、YouTube、Netflixなど、皆さんが毎日使っているサービスもPythonで作られています。世界で最も人気のあるプログラミング言語を、今日から学びましょう。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3F2F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263238"/>
                </a:solidFill>
                <a:latin typeface="メイリオ"/>
              </a:defRPr>
            </a:pPr>
            <a:r>
              <a:t>はじめてのPythonコード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6400800" cy="3657600"/>
          </a:xfrm>
          <a:prstGeom prst="roundRect">
            <a:avLst/>
          </a:prstGeom>
          <a:solidFill>
            <a:srgbClr val="2D2D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000">
                <a:solidFill>
                  <a:srgbClr val="A5D6A7"/>
                </a:solidFill>
                <a:latin typeface="Courier New"/>
              </a:defRPr>
            </a:pPr>
            <a:r>
              <a:t># あいさつプログラム</a:t>
            </a:r>
            <a:br/>
            <a:r>
              <a:t>name = input("名前を入力: ")</a:t>
            </a:r>
            <a:br/>
            <a:r>
              <a:t>print(f"こんにちは、{name}さん！")</a:t>
            </a:r>
            <a:br/>
            <a:r>
              <a:t>print("Pythonの世界へようこそ！")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1645920"/>
            <a:ext cx="384048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263238"/>
                </a:solidFill>
                <a:latin typeface="メイリオ"/>
              </a:defRPr>
            </a:pPr>
            <a:r>
              <a:t>• # はコメント（メモ書き）</a:t>
            </a:r>
          </a:p>
          <a:p>
            <a:pPr>
              <a:spcAft>
                <a:spcPts val="800"/>
              </a:spcAft>
              <a:defRPr sz="1500">
                <a:solidFill>
                  <a:srgbClr val="263238"/>
                </a:solidFill>
                <a:latin typeface="メイリオ"/>
              </a:defRPr>
            </a:pPr>
            <a:r>
              <a:t>• input() でキーボード入力を受け取る</a:t>
            </a:r>
          </a:p>
          <a:p>
            <a:pPr>
              <a:spcAft>
                <a:spcPts val="800"/>
              </a:spcAft>
              <a:defRPr sz="1500">
                <a:solidFill>
                  <a:srgbClr val="263238"/>
                </a:solidFill>
                <a:latin typeface="メイリオ"/>
              </a:defRPr>
            </a:pPr>
            <a:r>
              <a:t>• 変数 name に入力値を保存</a:t>
            </a:r>
          </a:p>
          <a:p>
            <a:pPr>
              <a:spcAft>
                <a:spcPts val="800"/>
              </a:spcAft>
              <a:defRPr sz="1500">
                <a:solidFill>
                  <a:srgbClr val="263238"/>
                </a:solidFill>
                <a:latin typeface="メイリオ"/>
              </a:defRPr>
            </a:pPr>
            <a:r>
              <a:t>• print() で画面に文字を表示</a:t>
            </a:r>
          </a:p>
          <a:p>
            <a:pPr>
              <a:spcAft>
                <a:spcPts val="800"/>
              </a:spcAft>
              <a:defRPr sz="1500">
                <a:solidFill>
                  <a:srgbClr val="263238"/>
                </a:solidFill>
                <a:latin typeface="メイリオ"/>
              </a:defRPr>
            </a:pPr>
            <a:r>
              <a:t>• f"..." で変数を文字列に埋め込む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263238"/>
                </a:solidFill>
                <a:latin typeface="メイリオ"/>
              </a:defRPr>
            </a:pPr>
            <a:r>
              <a:t>Pythonの基本データ型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5029200" cy="1097280"/>
          </a:xfrm>
          <a:prstGeom prst="roundRect">
            <a:avLst/>
          </a:prstGeom>
          <a:solidFill>
            <a:srgbClr val="306E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500">
                <a:solidFill>
                  <a:srgbClr val="FFFFFF"/>
                </a:solidFill>
                <a:latin typeface="メイリオ"/>
              </a:defRPr>
            </a:pPr>
            <a:r>
              <a:t>文字列 (str)        "こんにちは"   テキストデータ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2926080"/>
            <a:ext cx="5029200" cy="1097280"/>
          </a:xfrm>
          <a:prstGeom prst="round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500">
                <a:solidFill>
                  <a:srgbClr val="FFFFFF"/>
                </a:solidFill>
                <a:latin typeface="メイリオ"/>
              </a:defRPr>
            </a:pPr>
            <a:r>
              <a:t>整数 (int)          42              数値（小数なし）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4206240"/>
            <a:ext cx="5029200" cy="1097280"/>
          </a:xfrm>
          <a:prstGeom prst="roundRect">
            <a:avLst/>
          </a:prstGeom>
          <a:solidFill>
            <a:srgbClr val="306E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500">
                <a:solidFill>
                  <a:srgbClr val="FFFFFF"/>
                </a:solidFill>
                <a:latin typeface="メイリオ"/>
              </a:defRPr>
            </a:pPr>
            <a:r>
              <a:t>小数 (float)        3.14            数値（小数あり）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0" y="1645920"/>
            <a:ext cx="5303520" cy="3657600"/>
          </a:xfrm>
          <a:prstGeom prst="roundRect">
            <a:avLst/>
          </a:prstGeom>
          <a:solidFill>
            <a:srgbClr val="2D2D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>
                <a:solidFill>
                  <a:srgbClr val="A5D6A7"/>
                </a:solidFill>
                <a:latin typeface="Courier New"/>
              </a:defRPr>
            </a:pPr>
            <a:r>
              <a:t># 型を確認してみよう</a:t>
            </a:r>
            <a:br/>
            <a:r>
              <a:t>name = "田中"</a:t>
            </a:r>
            <a:br/>
            <a:r>
              <a:t>age = 25</a:t>
            </a:r>
            <a:br/>
            <a:r>
              <a:t>height = 170.5</a:t>
            </a:r>
            <a:br/>
            <a:br/>
            <a:r>
              <a:t>print(type(name))    # &lt;class 'str'&gt;</a:t>
            </a:r>
            <a:br/>
            <a:r>
              <a:t>print(type(age))     # &lt;class 'int'&gt;</a:t>
            </a:r>
            <a:br/>
            <a:r>
              <a:t>print(type(height))  # &lt;class 'float'&gt;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6323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D43B"/>
                </a:solidFill>
                <a:latin typeface="メイリオ"/>
              </a:defRPr>
            </a:pPr>
            <a:r>
              <a:t>第1回のまとめ &amp; 次回予告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5029200" cy="3200400"/>
          </a:xfrm>
          <a:prstGeom prst="roundRect">
            <a:avLst/>
          </a:prstGeom>
          <a:solidFill>
            <a:srgbClr val="306E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メイリオ"/>
              </a:defRPr>
            </a:pPr>
            <a:r>
              <a:t>今日学んだこと</a:t>
            </a:r>
            <a:br/>
            <a:br/>
            <a:r>
              <a:t>✅ Pythonの特徴と人気の理由</a:t>
            </a:r>
            <a:br/>
            <a:r>
              <a:t>✅ print() で文字を表示</a:t>
            </a:r>
            <a:br/>
            <a:r>
              <a:t>✅ input() でユーザー入力</a:t>
            </a:r>
            <a:br/>
            <a:r>
              <a:t>✅ 変数とデータ型（str, int, float）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0" y="1645920"/>
            <a:ext cx="5029200" cy="3200400"/>
          </a:xfrm>
          <a:prstGeom prst="round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メイリオ"/>
              </a:defRPr>
            </a:pPr>
            <a:r>
              <a:t>次回: 第2回</a:t>
            </a:r>
            <a:br/>
            <a:br/>
            <a:r>
              <a:t>📝 if文で条件分岐</a:t>
            </a:r>
            <a:br/>
            <a:r>
              <a:t>🔁 for文で繰り返し処理</a:t>
            </a:r>
            <a:br/>
            <a:r>
              <a:t>📋 リストでデータを管理</a:t>
            </a:r>
            <a:br/>
            <a:br/>
            <a:r>
              <a:t>来週公開予定！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30352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666666"/>
                </a:solidFill>
                <a:latin typeface="メイリオ"/>
              </a:defRPr>
            </a:pPr>
            <a:r>
              <a:t>復習: 今日のコードを自分で実行してみましょう。Google Colabなら環境構築不要で無料で試せます。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