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メイリオ"/>
              </a:defRPr>
            </a:pPr>
            <a:r>
              <a:t>情報セキュリティ研修 2026年度版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0096C7"/>
                </a:solidFill>
                <a:latin typeface="メイリオ"/>
              </a:defRPr>
            </a:pPr>
            <a:r>
              <a:t>〜 あなたの行動が会社を守る 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029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メイリオ"/>
              </a:defRPr>
            </a:pPr>
            <a:r>
              <a:t>情報システム部　セキュリティ推進チーム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2A4A"/>
                </a:solidFill>
                <a:latin typeface="メイリオ"/>
              </a:defRPr>
            </a:pPr>
            <a:r>
              <a:t>なぜ情報セキュリティが重要なのか？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1645920"/>
          </a:xfrm>
          <a:prstGeom prst="roundRect">
            <a:avLst/>
          </a:prstGeom>
          <a:solidFill>
            <a:srgbClr val="E0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FFFFFF"/>
                </a:solidFill>
                <a:latin typeface="メイリオ"/>
              </a:defRPr>
            </a:pPr>
            <a:r>
              <a:t>サイバー攻撃による</a:t>
            </a:r>
            <a:br/>
            <a:r>
              <a:t>平均被害額</a:t>
            </a:r>
            <a:br/>
            <a:r>
              <a:t>約4.5億円/件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1645920"/>
          </a:xfrm>
          <a:prstGeom prst="roundRect">
            <a:avLst/>
          </a:prstGeom>
          <a:solidFill>
            <a:srgbClr val="F4A2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FFFFFF"/>
                </a:solidFill>
                <a:latin typeface="メイリオ"/>
              </a:defRPr>
            </a:pPr>
            <a:r>
              <a:t>情報漏洩の原因</a:t>
            </a:r>
            <a:br/>
            <a:r>
              <a:t>約60%が</a:t>
            </a:r>
            <a:br/>
            <a:r>
              <a:t>人的ミス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1645920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FFFFFF"/>
                </a:solidFill>
                <a:latin typeface="メイリオ"/>
              </a:defRPr>
            </a:pPr>
            <a:r>
              <a:t>復旧までの期間</a:t>
            </a:r>
            <a:br/>
            <a:r>
              <a:t>平均287日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666666"/>
                </a:solidFill>
                <a:latin typeface="メイリオ"/>
              </a:defRPr>
            </a:pPr>
            <a:r>
              <a:t>セキュリティ事故は「自分には関係ない」ではなく、一人ひとりの意識と行動が最大の防御線です。技術的な対策だけでなく、日常業務での注意が不可欠です。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2A4A"/>
                </a:solidFill>
                <a:latin typeface="メイリオ"/>
              </a:defRPr>
            </a:pPr>
            <a:r>
              <a:t>今年注意すべき3大脅威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200400"/>
          </a:xfrm>
          <a:prstGeom prst="round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① フィッシングメール</a:t>
            </a:r>
            <a:br/>
            <a:br/>
            <a:r>
              <a:t>巧妙な偽メールで</a:t>
            </a:r>
            <a:br/>
            <a:r>
              <a:t>ID・パスワードを窃取</a:t>
            </a:r>
            <a:br/>
            <a:br/>
            <a:r>
              <a:t>対策: 送信元を必ず確認</a:t>
            </a:r>
            <a:br/>
            <a:r>
              <a:t>URLは直接入力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200400"/>
          </a:xfrm>
          <a:prstGeom prst="round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② ランサムウェア</a:t>
            </a:r>
            <a:br/>
            <a:br/>
            <a:r>
              <a:t>ファイルを暗号化して</a:t>
            </a:r>
            <a:br/>
            <a:r>
              <a:t>身代金を要求</a:t>
            </a:r>
            <a:br/>
            <a:br/>
            <a:r>
              <a:t>対策: 不審な添付ファイルは</a:t>
            </a:r>
            <a:br/>
            <a:r>
              <a:t>開かない・バックアップ徹底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200400"/>
          </a:xfrm>
          <a:prstGeom prst="round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③ 内部不正</a:t>
            </a:r>
            <a:br/>
            <a:br/>
            <a:r>
              <a:t>退職者・不満社員による</a:t>
            </a:r>
            <a:br/>
            <a:r>
              <a:t>情報持ち出し</a:t>
            </a:r>
            <a:br/>
            <a:br/>
            <a:r>
              <a:t>対策: アクセス権限の最小化</a:t>
            </a:r>
            <a:br/>
            <a:r>
              <a:t>退職時の即時ID無効化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3035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666666"/>
                </a:solidFill>
                <a:latin typeface="メイリオ"/>
              </a:defRPr>
            </a:pPr>
            <a:r>
              <a:t>不審なメールやファイルを見つけたら、迷わず情報システム部へ報告してください。早期報告が被害を最小化します。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2A4A"/>
                </a:solidFill>
                <a:latin typeface="メイリオ"/>
              </a:defRPr>
            </a:pPr>
            <a:r>
              <a:t>パスワード管理のベストプラクティス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6400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B2A4A"/>
                </a:solidFill>
                <a:latin typeface="メイリオ"/>
              </a:defRPr>
            </a:pPr>
            <a:r>
              <a:t>• 12文字以上で英数字・記号を組み合わせる</a:t>
            </a:r>
          </a:p>
          <a:p>
            <a:pPr>
              <a:spcAft>
                <a:spcPts val="800"/>
              </a:spcAft>
              <a:defRPr sz="2000">
                <a:solidFill>
                  <a:srgbClr val="1B2A4A"/>
                </a:solidFill>
                <a:latin typeface="メイリオ"/>
              </a:defRPr>
            </a:pPr>
            <a:r>
              <a:t>• サービスごとに異なるパスワードを使用する</a:t>
            </a:r>
          </a:p>
          <a:p>
            <a:pPr>
              <a:spcAft>
                <a:spcPts val="800"/>
              </a:spcAft>
              <a:defRPr sz="2000">
                <a:solidFill>
                  <a:srgbClr val="1B2A4A"/>
                </a:solidFill>
                <a:latin typeface="メイリオ"/>
              </a:defRPr>
            </a:pPr>
            <a:r>
              <a:t>• 会社指定のパスワードマネージャーを活用する</a:t>
            </a:r>
          </a:p>
          <a:p>
            <a:pPr>
              <a:spcAft>
                <a:spcPts val="800"/>
              </a:spcAft>
              <a:defRPr sz="2000">
                <a:solidFill>
                  <a:srgbClr val="1B2A4A"/>
                </a:solidFill>
                <a:latin typeface="メイリオ"/>
              </a:defRPr>
            </a:pPr>
            <a:r>
              <a:t>• 多要素認証（MFA）を必ず有効にする</a:t>
            </a:r>
          </a:p>
          <a:p>
            <a:pPr>
              <a:spcAft>
                <a:spcPts val="800"/>
              </a:spcAft>
              <a:defRPr sz="2000">
                <a:solidFill>
                  <a:srgbClr val="1B2A4A"/>
                </a:solidFill>
                <a:latin typeface="メイリオ"/>
              </a:defRPr>
            </a:pPr>
            <a:r>
              <a:t>• パスワードをメモ帳やメールに保存しない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0" y="1463040"/>
            <a:ext cx="3840480" cy="1645920"/>
          </a:xfrm>
          <a:prstGeom prst="roundRect">
            <a:avLst/>
          </a:prstGeom>
          <a:solidFill>
            <a:srgbClr val="E0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NG例</a:t>
            </a:r>
            <a:br/>
            <a:r>
              <a:t>password123</a:t>
            </a:r>
            <a:br/>
            <a:r>
              <a:t>tanaka2026</a:t>
            </a:r>
            <a:br/>
            <a:r>
              <a:t>誕生日・名前の組み合わせ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772400" y="3474720"/>
            <a:ext cx="3840480" cy="1645920"/>
          </a:xfrm>
          <a:prstGeom prst="round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OK例</a:t>
            </a:r>
            <a:br/>
            <a:r>
              <a:t>K#9mP2$xLq4!</a:t>
            </a:r>
            <a:br/>
            <a:r>
              <a:t>パスワードマネージャーで</a:t>
            </a:r>
            <a:br/>
            <a:r>
              <a:t>ランダム生成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メイリオ"/>
              </a:defRPr>
            </a:pPr>
            <a:r>
              <a:t>今日から実践する3つのアクション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200400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ACTION 1</a:t>
            </a:r>
            <a:br/>
            <a:br/>
            <a:r>
              <a:t>不審なメールは</a:t>
            </a:r>
            <a:br/>
            <a:r>
              <a:t>開かず即報告</a:t>
            </a:r>
            <a:br/>
            <a:br/>
            <a:r>
              <a:t>📧 → 情シス窓口へ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200400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ACTION 2</a:t>
            </a:r>
            <a:br/>
            <a:br/>
            <a:r>
              <a:t>パスワードマネージャーを</a:t>
            </a:r>
            <a:br/>
            <a:r>
              <a:t>今日中にセットアップ</a:t>
            </a:r>
            <a:br/>
            <a:br/>
            <a:r>
              <a:t>🔐 社内ポータルから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200400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ACTION 3</a:t>
            </a:r>
            <a:br/>
            <a:br/>
            <a:r>
              <a:t>離席時は必ず</a:t>
            </a:r>
            <a:br/>
            <a:r>
              <a:t>PCをロック</a:t>
            </a:r>
            <a:br/>
            <a:br/>
            <a:r>
              <a:t>💻 Win+L / Cmd+Q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3035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メイリオ"/>
              </a:defRPr>
            </a:pPr>
            <a:r>
              <a:t>ご不明点は情報システム部 security@example.co.jp までお気軽にお問い合わせください。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